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2" autoAdjust="0"/>
  </p:normalViewPr>
  <p:slideViewPr>
    <p:cSldViewPr snapToGrid="0">
      <p:cViewPr varScale="1">
        <p:scale>
          <a:sx n="58" d="100"/>
          <a:sy n="58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5C-4E08-A38D-950DB19936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55C-4E08-A38D-950DB19936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55C-4E08-A38D-950DB19936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55C-4E08-A38D-950DB19936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55C-4E08-A38D-950DB199364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55C-4E08-A38D-950DB1993641}"/>
              </c:ext>
            </c:extLst>
          </c:dPt>
          <c:dLbls>
            <c:dLbl>
              <c:idx val="0"/>
              <c:layout>
                <c:manualLayout>
                  <c:x val="-3.62120486324964E-3"/>
                  <c:y val="-0.44044156972857335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8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C-4E08-A38D-950DB1993641}"/>
                </c:ext>
              </c:extLst>
            </c:dLbl>
            <c:dLbl>
              <c:idx val="1"/>
              <c:layout>
                <c:manualLayout>
                  <c:x val="-3.6212048632496179E-3"/>
                  <c:y val="-0.38206979542719621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8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C-4E08-A38D-950DB1993641}"/>
                </c:ext>
              </c:extLst>
            </c:dLbl>
            <c:dLbl>
              <c:idx val="2"/>
              <c:layout>
                <c:manualLayout>
                  <c:x val="-2.4141365754997454E-3"/>
                  <c:y val="-0.28124582163390827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8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5C-4E08-A38D-950DB1993641}"/>
                </c:ext>
              </c:extLst>
            </c:dLbl>
            <c:dLbl>
              <c:idx val="3"/>
              <c:layout>
                <c:manualLayout>
                  <c:x val="3.6212048632495294E-3"/>
                  <c:y val="-0.278592559165664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8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5C-4E08-A38D-950DB1993641}"/>
                </c:ext>
              </c:extLst>
            </c:dLbl>
            <c:dLbl>
              <c:idx val="4"/>
              <c:layout>
                <c:manualLayout>
                  <c:x val="-4.8282731509995793E-3"/>
                  <c:y val="-0.2732860342291750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8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5C-4E08-A38D-950DB1993641}"/>
                </c:ext>
              </c:extLst>
            </c:dLbl>
            <c:dLbl>
              <c:idx val="5"/>
              <c:layout>
                <c:manualLayout>
                  <c:x val="-7.2424097264992358E-3"/>
                  <c:y val="-0.22552730980077559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8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5C-4E08-A38D-950DB199364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strike="noStrike" spc="-1">
                    <a:solidFill>
                      <a:srgbClr val="FF0000"/>
                    </a:solidFill>
                    <a:latin typeface="Times New Roman"/>
                    <a:ea typeface="DejaVu San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Dyspnée </c:v>
                </c:pt>
                <c:pt idx="1">
                  <c:v>Vertiges</c:v>
                </c:pt>
                <c:pt idx="2">
                  <c:v>Syncope</c:v>
                </c:pt>
                <c:pt idx="3">
                  <c:v>Asthénie</c:v>
                </c:pt>
                <c:pt idx="4">
                  <c:v>Lipothymie</c:v>
                </c:pt>
                <c:pt idx="5">
                  <c:v>Autres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76.3</c:v>
                </c:pt>
                <c:pt idx="1">
                  <c:v>61.7</c:v>
                </c:pt>
                <c:pt idx="2">
                  <c:v>41.7</c:v>
                </c:pt>
                <c:pt idx="3">
                  <c:v>36.700000000000003</c:v>
                </c:pt>
                <c:pt idx="4">
                  <c:v>31.7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5C-4E08-A38D-950DB1993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60975"/>
        <c:axId val="37880375"/>
      </c:barChart>
      <c:catAx>
        <c:axId val="390609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fr-ML" sz="1600" dirty="0"/>
                  <a:t>Symptômes</a:t>
                </a:r>
              </a:p>
            </c:rich>
          </c:tx>
          <c:layout>
            <c:manualLayout>
              <c:xMode val="edge"/>
              <c:yMode val="edge"/>
              <c:x val="0.49777443220268103"/>
              <c:y val="0.9615276942104559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595959"/>
                </a:solidFill>
                <a:latin typeface="Times New Roman"/>
                <a:ea typeface="DejaVu Sans"/>
              </a:defRPr>
            </a:pPr>
            <a:endParaRPr lang="fr-FR"/>
          </a:p>
        </c:txPr>
        <c:crossAx val="37880375"/>
        <c:crosses val="autoZero"/>
        <c:auto val="1"/>
        <c:lblAlgn val="ctr"/>
        <c:lblOffset val="100"/>
        <c:noMultiLvlLbl val="0"/>
      </c:catAx>
      <c:valAx>
        <c:axId val="3788037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fr-ML" sz="1800" dirty="0"/>
                  <a:t>%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2000" b="0" strike="noStrike" spc="-1">
                <a:solidFill>
                  <a:srgbClr val="595959"/>
                </a:solidFill>
                <a:latin typeface="Times New Roman"/>
                <a:ea typeface="DejaVu Sans"/>
              </a:defRPr>
            </a:pPr>
            <a:endParaRPr lang="fr-FR"/>
          </a:p>
        </c:txPr>
        <c:crossAx val="39060975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ED7D31"/>
            </a:solidFill>
            <a:ln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FC4D-48CB-9055-978CCF8D6260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FC4D-48CB-9055-978CCF8D6260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FC4D-48CB-9055-978CCF8D626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FC4D-48CB-9055-978CCF8D6260}"/>
              </c:ext>
            </c:extLst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D-48CB-9055-978CCF8D6260}"/>
                </c:ext>
              </c:extLst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4D-48CB-9055-978CCF8D6260}"/>
                </c:ext>
              </c:extLst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4D-48CB-9055-978CCF8D6260}"/>
                </c:ext>
              </c:extLst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4D-48CB-9055-978CCF8D626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strike="noStrike" spc="-1">
                    <a:solidFill>
                      <a:srgbClr val="FF0000"/>
                    </a:solidFill>
                    <a:latin typeface="Times New Roman"/>
                    <a:ea typeface="DejaVu San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23 - 32</c:v>
                </c:pt>
                <c:pt idx="1">
                  <c:v>33 - 42</c:v>
                </c:pt>
                <c:pt idx="2">
                  <c:v>43 - 52</c:v>
                </c:pt>
                <c:pt idx="3">
                  <c:v>53 - 63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15</c:v>
                </c:pt>
                <c:pt idx="1">
                  <c:v>56.7</c:v>
                </c:pt>
                <c:pt idx="2">
                  <c:v>25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4D-48CB-9055-978CCF8D6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2791207349081397"/>
          <c:y val="0.40414224263633702"/>
          <c:w val="0.113754593175853"/>
          <c:h val="0.3125021872265970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Times New Roman"/>
              <a:ea typeface="DejaVu Sans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D86D-4925-AAE4-B0E59D6374FA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D86D-4925-AAE4-B0E59D6374FA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D86D-4925-AAE4-B0E59D6374FA}"/>
              </c:ext>
            </c:extLst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6D-4925-AAE4-B0E59D6374FA}"/>
                </c:ext>
              </c:extLst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D-4925-AAE4-B0E59D6374FA}"/>
                </c:ext>
              </c:extLst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D-4925-AAE4-B0E59D6374F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strike="noStrike" spc="-1">
                    <a:solidFill>
                      <a:srgbClr val="FF0000"/>
                    </a:solidFill>
                    <a:latin typeface="Times New Roman"/>
                    <a:ea typeface="DejaVu San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BAV3</c:v>
                </c:pt>
                <c:pt idx="1">
                  <c:v>BAV2M2</c:v>
                </c:pt>
                <c:pt idx="2">
                  <c:v>Autres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86.7</c:v>
                </c:pt>
                <c:pt idx="1">
                  <c:v>8.3000000000000007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6D-4925-AAE4-B0E59D637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2000" b="0" strike="noStrike" spc="-1">
              <a:solidFill>
                <a:srgbClr val="595959"/>
              </a:solidFill>
              <a:latin typeface="Times New Roman"/>
              <a:ea typeface="DejaVu Sans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F744F1B-C7CC-4A94-9C78-C1556BB57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L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E03125-3C35-4D42-B30A-FEA662ED10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07-05-2021</a:t>
            </a:r>
            <a:endParaRPr lang="fr-ML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3C9BF4-3B0E-4357-AF4E-8FDF930C35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L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A57AD5-E544-4205-AB8C-340B305EE2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5CE47-DA83-4CBB-869C-6417017B4425}" type="slidenum">
              <a:rPr lang="fr-ML" smtClean="0"/>
              <a:t>‹N°›</a:t>
            </a:fld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391844690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1ABAA7E-39ED-4665-B749-CBF8CDD3CC82}" type="slidenum">
              <a:rPr lang="de-DE" sz="1400" b="0" strike="noStrike" spc="-1">
                <a:latin typeface="Times New Roman"/>
              </a:rPr>
              <a:t>‹N°›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A61093B-D5F5-42F0-BC83-8F142E1D57B6}" type="slidenum">
              <a:rPr lang="fr-FR" sz="1200" b="0" strike="noStrike" spc="-1">
                <a:latin typeface="Times New Roman"/>
              </a:rPr>
              <a:t>1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E4CC213-406E-45A0-8678-BDD91766856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68646-73F0-45B2-A5AE-CBFE944A405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dirty="0"/>
          </a:p>
        </p:txBody>
      </p:sp>
      <p:sp>
        <p:nvSpPr>
          <p:cNvPr id="219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4DFA2CA-4720-4A1F-A436-C2328C6FCE26}" type="slidenum">
              <a:rPr lang="fr-FR" sz="1200" b="0" strike="noStrike" spc="-1">
                <a:latin typeface="Times New Roman"/>
              </a:rPr>
              <a:t>10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45F5450-AFF2-40D5-8BBA-0513CBED5E4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705C22-E376-43C9-8784-F23BC30498A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0ADDD3D-FB00-401E-87E7-5BDC86B4A7DB}" type="slidenum">
              <a:rPr lang="fr-FR" sz="1200" b="0" strike="noStrike" spc="-1">
                <a:latin typeface="Times New Roman"/>
              </a:rPr>
              <a:t>11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62D3272-7837-4693-8E30-A0F597674B7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34710C-9E36-471B-9575-2163B0AA060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25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D4CDA41-C71F-4216-A161-6B0C902EFCA3}" type="slidenum">
              <a:rPr lang="fr-FR" sz="1200" b="0" strike="noStrike" spc="-1">
                <a:latin typeface="Times New Roman"/>
              </a:rPr>
              <a:t>12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958BBDF-63C4-4982-BB36-AED313BA366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B0475E-F33D-4515-864F-5F8751FD69E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5D868D3-6DB7-4D03-B57C-2EEE3AE5674B}" type="slidenum">
              <a:rPr lang="fr-FR" sz="1200" b="0" strike="noStrike" spc="-1">
                <a:latin typeface="Times New Roman"/>
              </a:rPr>
              <a:t>13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4D73319-F6F5-4BE7-B08D-C3EF1FCBF15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A2FEC4-2B9C-4290-8ACA-E70AEAB33D7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DC67FF7-6597-425D-8C16-633248336059}" type="slidenum">
              <a:rPr lang="fr-FR" sz="1200" b="0" strike="noStrike" spc="-1">
                <a:latin typeface="Times New Roman"/>
              </a:rPr>
              <a:t>14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35E6CAD-BD9F-4B88-9BA2-C1CF99F7B62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7AE639-A39D-4803-802D-0CCE31893BE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endParaRPr lang="fr-FR" sz="1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1ABAA7E-39ED-4665-B749-CBF8CDD3CC82}" type="slidenum">
              <a:rPr lang="de-DE" sz="1400" b="0" strike="noStrike" spc="-1" smtClean="0">
                <a:latin typeface="Times New Roman"/>
              </a:rPr>
              <a:t>2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08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E599BB2-A841-4207-9ECB-FF6701E794AB}" type="slidenum">
              <a:rPr lang="fr-FR" sz="1200" b="0" strike="noStrike" spc="-1">
                <a:latin typeface="Times New Roman"/>
              </a:rPr>
              <a:t>3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60F107-8D70-4180-827E-4EBDBF60D1F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208169-DC1C-4440-97B1-43E63B0745D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dirty="0"/>
          </a:p>
        </p:txBody>
      </p:sp>
      <p:sp>
        <p:nvSpPr>
          <p:cNvPr id="201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08124C1-6B3B-416D-A538-0284B36E593B}" type="slidenum">
              <a:rPr lang="fr-FR" sz="1200" b="0" strike="noStrike" spc="-1">
                <a:latin typeface="Times New Roman"/>
              </a:rPr>
              <a:t>4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AEEFCF1-4604-404C-AEE2-F5830DB2EC1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E11847-88B4-4150-8A14-550A7DCC73C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CC5D5F6-4328-4040-BC0A-D2839C8B378E}" type="slidenum">
              <a:rPr lang="fr-FR" sz="1200" b="0" strike="noStrike" spc="-1">
                <a:latin typeface="Times New Roman"/>
              </a:rPr>
              <a:t>5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C71153-24AC-4C30-AC76-69E8F5C3DF2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DA976F-028F-43C9-B7F1-75EEB5CA4B9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07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22FFFC9-EE55-4059-BD20-6028FC0E4CDE}" type="slidenum">
              <a:rPr lang="fr-FR" sz="1200" b="0" strike="noStrike" spc="-1">
                <a:latin typeface="Times New Roman"/>
              </a:rPr>
              <a:t>6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A760C9-11FB-47F2-A61F-8AA3FBA14C0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B79928-2150-4AEE-8A08-970C1142368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99C39E1-0347-484E-8725-51AD586680B6}" type="slidenum">
              <a:rPr lang="fr-FR" sz="1200" b="0" strike="noStrike" spc="-1">
                <a:latin typeface="Times New Roman"/>
              </a:rPr>
              <a:t>7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E009E5E-B38E-45BB-8220-A414554E682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7BC604-72C9-4235-9A77-6FB7B209327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8518D57-F2DF-487E-90A2-4887464D5416}" type="slidenum">
              <a:rPr lang="fr-FR" sz="1200" b="0" strike="noStrike" spc="-1">
                <a:latin typeface="Times New Roman"/>
              </a:rPr>
              <a:t>8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0EAF5DE-C1A9-41E9-A12A-C245A4DCE08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5A0841-6831-4B09-93B4-21BE57548DA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87C0322-6C29-4DAF-818D-21F56609B9B2}" type="slidenum">
              <a:rPr lang="fr-FR" sz="1200" b="0" strike="noStrike" spc="-1">
                <a:latin typeface="Times New Roman"/>
              </a:rPr>
              <a:t>9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3FE513E-51DA-4006-9759-8DCD78633B9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D995E-E3A7-4DA0-B76E-4925334F1F9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fr-FR" sz="1400" b="0" strike="noStrike" spc="-1">
                <a:latin typeface="Times New Roman"/>
              </a:rPr>
              <a:t>07-05-2021</a:t>
            </a:r>
            <a:endParaRPr lang="de-DE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600" b="0" strike="noStrike" spc="-1" dirty="0">
                <a:solidFill>
                  <a:srgbClr val="2A6099"/>
                </a:solidFill>
                <a:latin typeface="Times New Roman"/>
                <a:ea typeface="DejaVu Sans"/>
              </a:rPr>
              <a:t>BILAN DE LA STIMULATION CARDIAQUE DEFINITIVE AU CHU « Pr. BOCAR SIDI SALL » DE KATI (MALI)</a:t>
            </a:r>
            <a:endParaRPr lang="de-DE" sz="3600" b="0" strike="noStrike" spc="-1" dirty="0">
              <a:solidFill>
                <a:srgbClr val="2A6099"/>
              </a:solid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1041120" y="3816000"/>
            <a:ext cx="10128240" cy="102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449640" indent="-44928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fr-FR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Camara. Y</a:t>
            </a: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Bä</a:t>
            </a: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HO, Sangaré. I, Thiam. </a:t>
            </a: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C A, Sonfo B,    Sidibé. N, Traoré A, Touré. K, Sangaré. Z, Camara M, Coulibaly S, Diallo. S, Menta I, Diall IB, Diarra MB</a:t>
            </a:r>
            <a:endParaRPr lang="de-DE" sz="20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F021D9-4134-4555-9310-7A2A5A8AE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96" y="1"/>
            <a:ext cx="3031958" cy="1766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39880" y="284760"/>
            <a:ext cx="10262520" cy="4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RESULTATS 6/7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181" name="Table 2"/>
          <p:cNvGraphicFramePr/>
          <p:nvPr>
            <p:extLst>
              <p:ext uri="{D42A27DB-BD31-4B8C-83A1-F6EECF244321}">
                <p14:modId xmlns:p14="http://schemas.microsoft.com/office/powerpoint/2010/main" val="544247863"/>
              </p:ext>
            </p:extLst>
          </p:nvPr>
        </p:nvGraphicFramePr>
        <p:xfrm>
          <a:off x="1162050" y="1884960"/>
          <a:ext cx="9768270" cy="4557600"/>
        </p:xfrm>
        <a:graphic>
          <a:graphicData uri="http://schemas.openxmlformats.org/drawingml/2006/table">
            <a:tbl>
              <a:tblPr/>
              <a:tblGrid>
                <a:gridCol w="2956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7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Aspects techniques</a:t>
                      </a:r>
                      <a:endParaRPr lang="de-DE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Effectifs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Pourcentage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80">
                <a:tc rowSpan="2"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Voie d’abord 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Céphalique 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39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65,0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Sous clavière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38,3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80">
                <a:tc gridSpan="4"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080">
                <a:tc rowSpan="2"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Type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Monochambre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43,3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Double chambre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34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56,7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080">
                <a:tc gridSpan="4"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080">
                <a:tc rowSpan="2"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Nature</a:t>
                      </a:r>
                      <a:endParaRPr lang="de-DE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Reconditionné</a:t>
                      </a:r>
                      <a:endParaRPr lang="de-DE" sz="24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22</a:t>
                      </a:r>
                      <a:endParaRPr lang="de-DE" sz="24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36,7</a:t>
                      </a:r>
                      <a:endParaRPr lang="de-DE" sz="24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 dirty="0">
                          <a:solidFill>
                            <a:schemeClr val="tx1"/>
                          </a:solidFill>
                          <a:latin typeface="Times New Roman"/>
                          <a:ea typeface="DejaVu Sans"/>
                        </a:rPr>
                        <a:t>Neuf</a:t>
                      </a:r>
                      <a:endParaRPr lang="de-DE" sz="2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 dirty="0">
                          <a:solidFill>
                            <a:schemeClr val="tx1"/>
                          </a:solidFill>
                          <a:latin typeface="Times New Roman"/>
                          <a:ea typeface="DejaVu Sans"/>
                        </a:rPr>
                        <a:t>38</a:t>
                      </a:r>
                      <a:endParaRPr lang="de-DE" sz="2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 dirty="0">
                          <a:solidFill>
                            <a:schemeClr val="tx1"/>
                          </a:solidFill>
                          <a:latin typeface="Times New Roman"/>
                          <a:ea typeface="DejaVu Sans"/>
                        </a:rPr>
                        <a:t>63,3</a:t>
                      </a:r>
                      <a:endParaRPr lang="de-DE" sz="2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240">
                <a:tc gridSpan="4"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2" name="CustomShape 3"/>
          <p:cNvSpPr/>
          <p:nvPr/>
        </p:nvSpPr>
        <p:spPr>
          <a:xfrm>
            <a:off x="839880" y="1003680"/>
            <a:ext cx="10090080" cy="4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ML" sz="2400" b="1" strike="noStrike" spc="-1" dirty="0">
                <a:solidFill>
                  <a:srgbClr val="000000"/>
                </a:solidFill>
                <a:latin typeface="Times New Roman"/>
                <a:ea typeface="Noto Sans SC Regular"/>
              </a:rPr>
              <a:t>Tableau III:</a:t>
            </a:r>
            <a:r>
              <a:rPr lang="fr-ML" sz="2400" b="0" strike="noStrike" spc="-1" dirty="0">
                <a:solidFill>
                  <a:srgbClr val="000000"/>
                </a:solidFill>
                <a:latin typeface="Times New Roman"/>
                <a:ea typeface="Noto Sans SC Regular"/>
              </a:rPr>
              <a:t> aspects techniques de la procédure d’implantation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B62FA-867A-43BA-A2AF-B5603E0F763F}"/>
              </a:ext>
            </a:extLst>
          </p:cNvPr>
          <p:cNvSpPr/>
          <p:nvPr/>
        </p:nvSpPr>
        <p:spPr>
          <a:xfrm>
            <a:off x="11741280" y="64886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10</a:t>
            </a:r>
            <a:endParaRPr lang="fr-M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839880" y="311400"/>
            <a:ext cx="9999720" cy="7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RESULTATS 7/7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184" name="Table 2"/>
          <p:cNvGraphicFramePr/>
          <p:nvPr>
            <p:extLst>
              <p:ext uri="{D42A27DB-BD31-4B8C-83A1-F6EECF244321}">
                <p14:modId xmlns:p14="http://schemas.microsoft.com/office/powerpoint/2010/main" val="803101029"/>
              </p:ext>
            </p:extLst>
          </p:nvPr>
        </p:nvGraphicFramePr>
        <p:xfrm>
          <a:off x="1047750" y="1683000"/>
          <a:ext cx="10401691" cy="5117594"/>
        </p:xfrm>
        <a:graphic>
          <a:graphicData uri="http://schemas.openxmlformats.org/drawingml/2006/table">
            <a:tbl>
              <a:tblPr/>
              <a:tblGrid>
                <a:gridCol w="332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400">
                <a:tc gridSpan="2"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endParaRPr lang="de-DE" sz="2000" b="0" strike="noStrike" spc="-1">
                        <a:latin typeface="Arial"/>
                      </a:endParaRPr>
                    </a:p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Evolution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Moyenne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Min – Max</a:t>
                      </a:r>
                      <a:endParaRPr lang="de-DE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80">
                <a:tc gridSpan="2"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Durée hospitalisation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3,98</a:t>
                      </a: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±</a:t>
                      </a: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4,24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1 - 31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80">
                <a:tc gridSpan="4">
                  <a:txBody>
                    <a:bodyPr/>
                    <a:lstStyle/>
                    <a:p>
                      <a:pPr marL="38160" algn="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80">
                <a:tc gridSpan="2"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Effectifs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Pourcentage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80">
                <a:tc rowSpan="3"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Complications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Hématome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50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Déplacement de sonde 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37,5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Infection plaie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12,5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80">
                <a:tc gridSpan="4"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680">
                <a:tc rowSpan="2"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Evolution à court et moyen termes (n=60)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Favorable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57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95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8160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Décès 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60" algn="ctr">
                        <a:lnSpc>
                          <a:spcPts val="1599"/>
                        </a:lnSpc>
                        <a:spcAft>
                          <a:spcPts val="799"/>
                        </a:spcAft>
                      </a:pPr>
                      <a:r>
                        <a:rPr lang="fr-FR" sz="2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5</a:t>
                      </a:r>
                      <a:endParaRPr lang="de-DE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5" name="CustomShape 3"/>
          <p:cNvSpPr/>
          <p:nvPr/>
        </p:nvSpPr>
        <p:spPr>
          <a:xfrm>
            <a:off x="839880" y="1167840"/>
            <a:ext cx="9853920" cy="4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ML" sz="2400" b="1" strike="noStrike" spc="-1" dirty="0">
                <a:solidFill>
                  <a:srgbClr val="000000"/>
                </a:solidFill>
                <a:latin typeface="Times New Roman"/>
                <a:ea typeface="Noto Sans SC Regular"/>
              </a:rPr>
              <a:t>Tableau IV:</a:t>
            </a:r>
            <a:r>
              <a:rPr lang="fr-ML" sz="2400" b="0" strike="noStrike" spc="-1" dirty="0">
                <a:solidFill>
                  <a:srgbClr val="000000"/>
                </a:solidFill>
                <a:latin typeface="Times New Roman"/>
                <a:ea typeface="Noto Sans SC Regular"/>
              </a:rPr>
              <a:t> aspects évolutifs après une primo-implantation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79295-D1D6-445F-818D-8810690C06B1}"/>
              </a:ext>
            </a:extLst>
          </p:cNvPr>
          <p:cNvSpPr/>
          <p:nvPr/>
        </p:nvSpPr>
        <p:spPr>
          <a:xfrm>
            <a:off x="11741280" y="6488668"/>
            <a:ext cx="42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11</a:t>
            </a:r>
            <a:endParaRPr lang="fr-M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838080" y="365040"/>
            <a:ext cx="10514880" cy="72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COMMENTAIRES 1/2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187" name="Table 2"/>
          <p:cNvGraphicFramePr/>
          <p:nvPr>
            <p:extLst>
              <p:ext uri="{D42A27DB-BD31-4B8C-83A1-F6EECF244321}">
                <p14:modId xmlns:p14="http://schemas.microsoft.com/office/powerpoint/2010/main" val="622912871"/>
              </p:ext>
            </p:extLst>
          </p:nvPr>
        </p:nvGraphicFramePr>
        <p:xfrm>
          <a:off x="822240" y="1052640"/>
          <a:ext cx="10811520" cy="5439960"/>
        </p:xfrm>
        <a:graphic>
          <a:graphicData uri="http://schemas.openxmlformats.org/drawingml/2006/table">
            <a:tbl>
              <a:tblPr/>
              <a:tblGrid>
                <a:gridCol w="269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DejaVu Sans"/>
                        </a:rPr>
                        <a:t>Notre étude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Ad Kane 2019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Millogo:  2017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ONDZE: 2014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Implantation/an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DejaVu Sans"/>
                        </a:rPr>
                        <a:t>12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 44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13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12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Age  moyen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DejaVu Sans"/>
                        </a:rPr>
                        <a:t>69,5</a:t>
                      </a:r>
                      <a:r>
                        <a:rPr lang="fr-ML" sz="200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DejaVu Sans"/>
                        </a:rPr>
                        <a:t>±9,4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70,6±12,3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69,5</a:t>
                      </a:r>
                      <a:r>
                        <a:rPr lang="fr-ML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±18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64,5±14,8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Sex ratio (H/F)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DejaVu Sans"/>
                        </a:rPr>
                        <a:t> 0,76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0,52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1,2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0,5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FDR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DejaVu Sans"/>
                        </a:rPr>
                        <a:t>Age &gt; 60, HTA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 dirty="0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HTA, Diabète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Age &gt; 60, HTA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HTA, Diabète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Symptômes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DejaVu Sans"/>
                        </a:rPr>
                        <a:t>Dyspnée, vertiges, syncope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Syncope, vertiges, Dyspnée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Syncope, vertiges, Lipothymie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Lipothymie,</a:t>
                      </a:r>
                      <a:endParaRPr lang="de-DE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Dyspnée, syncope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Indications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DejaVu Sans"/>
                        </a:rPr>
                        <a:t> BAV complet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BAV complet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BAV complet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 dirty="0">
                          <a:solidFill>
                            <a:srgbClr val="44546A"/>
                          </a:solidFill>
                          <a:latin typeface="Calibri"/>
                          <a:ea typeface="DejaVu Sans"/>
                        </a:rPr>
                        <a:t> BAV complet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0E4E562-F3D6-4C76-A760-0FABFEE31191}"/>
              </a:ext>
            </a:extLst>
          </p:cNvPr>
          <p:cNvSpPr/>
          <p:nvPr/>
        </p:nvSpPr>
        <p:spPr>
          <a:xfrm>
            <a:off x="11741280" y="64886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12</a:t>
            </a:r>
            <a:endParaRPr lang="fr-M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838080" y="219240"/>
            <a:ext cx="1051488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COMMENTAIRES 2/2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189" name="Table 2"/>
          <p:cNvGraphicFramePr/>
          <p:nvPr>
            <p:extLst>
              <p:ext uri="{D42A27DB-BD31-4B8C-83A1-F6EECF244321}">
                <p14:modId xmlns:p14="http://schemas.microsoft.com/office/powerpoint/2010/main" val="360026535"/>
              </p:ext>
            </p:extLst>
          </p:nvPr>
        </p:nvGraphicFramePr>
        <p:xfrm>
          <a:off x="477000" y="914400"/>
          <a:ext cx="11105400" cy="5770211"/>
        </p:xfrm>
        <a:graphic>
          <a:graphicData uri="http://schemas.openxmlformats.org/drawingml/2006/table">
            <a:tbl>
              <a:tblPr/>
              <a:tblGrid>
                <a:gridCol w="204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2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Times New Roman"/>
                          <a:ea typeface="DejaVu Sans"/>
                        </a:rPr>
                        <a:t>Notre étude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Ad KANE: 2019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MILLOGO:  2017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ONDZE: 2014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Voie d’abord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Times New Roman"/>
                          <a:ea typeface="DejaVu Sans"/>
                        </a:rPr>
                        <a:t> Veine céphalique 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Veine sous clavière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lang="fr-FR" sz="20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Veine sous clavière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Veine céphalique</a:t>
                      </a:r>
                      <a:endParaRPr lang="de-DE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Veine sous clavière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Type PM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Times New Roman"/>
                          <a:ea typeface="DejaVu Sans"/>
                        </a:rPr>
                        <a:t>Double chambre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Monochambre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Mono chambre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Times New Roman"/>
                          <a:ea typeface="DejaVu Sans"/>
                        </a:rPr>
                        <a:t>Double chambre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7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complications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Times New Roman"/>
                          <a:ea typeface="DejaVu Sans"/>
                        </a:rPr>
                        <a:t>Hématome, déplacement  sondes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lang="fr-FR" sz="2000" b="0" strike="noStrike" spc="-1" dirty="0">
                          <a:solidFill>
                            <a:schemeClr val="accent1"/>
                          </a:solidFill>
                          <a:latin typeface="Times New Roman"/>
                          <a:ea typeface="DejaVu Sans"/>
                        </a:rPr>
                        <a:t>Infection, hématome</a:t>
                      </a:r>
                      <a:endParaRPr lang="de-DE" sz="2000" b="0" strike="noStrike" spc="-1" dirty="0">
                        <a:solidFill>
                          <a:schemeClr val="accent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44546A"/>
                          </a:solidFill>
                          <a:latin typeface="Times New Roman"/>
                          <a:ea typeface="DejaVu Sans"/>
                        </a:rPr>
                        <a:t>Déplacement sonde, Hématome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Aucune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Evolution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1" strike="noStrike" spc="-1" dirty="0">
                          <a:solidFill>
                            <a:srgbClr val="0070C0"/>
                          </a:solidFill>
                          <a:latin typeface="Times New Roman"/>
                          <a:ea typeface="DejaVu Sans"/>
                        </a:rPr>
                        <a:t> Favorable</a:t>
                      </a:r>
                      <a:endParaRPr lang="de-DE" sz="2000" b="1" strike="noStrike" spc="-1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Favorable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Favorable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1628640" algn="l"/>
                        </a:tabLst>
                      </a:pPr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Favorable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B9371BD-11DF-4140-B55E-B6ECE6D63F28}"/>
              </a:ext>
            </a:extLst>
          </p:cNvPr>
          <p:cNvSpPr/>
          <p:nvPr/>
        </p:nvSpPr>
        <p:spPr>
          <a:xfrm>
            <a:off x="11741280" y="64886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13</a:t>
            </a:r>
            <a:endParaRPr lang="fr-M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CONCLUSION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838080" y="1895040"/>
            <a:ext cx="10514880" cy="42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la stimulation cardiaque définitive est devenue une réalité  dans notre pays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4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Résultats satisfaisants: Sécurité et évolutif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4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Défis: formation, approvisionnement, coût économique et adhésion de la population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9A954-F8AD-4F4B-AC2F-8BD8024C9896}"/>
              </a:ext>
            </a:extLst>
          </p:cNvPr>
          <p:cNvSpPr/>
          <p:nvPr/>
        </p:nvSpPr>
        <p:spPr>
          <a:xfrm>
            <a:off x="11741280" y="64886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14</a:t>
            </a:r>
            <a:endParaRPr lang="fr-M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838080" y="365040"/>
            <a:ext cx="10514880" cy="62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MERCI DE VOTRE ATTENSION</a:t>
            </a:r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A6FE8-FAD3-4FB5-A5CD-108923BC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848618"/>
          </a:xfrm>
        </p:spPr>
        <p:txBody>
          <a:bodyPr/>
          <a:lstStyle/>
          <a:p>
            <a:r>
              <a:rPr lang="fr-ML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D83A3-A5B5-477D-AD1E-77E097699E3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71084" y="1479665"/>
            <a:ext cx="10514880" cy="4754880"/>
          </a:xfrm>
        </p:spPr>
        <p:txBody>
          <a:bodyPr/>
          <a:lstStyle/>
          <a:p>
            <a:r>
              <a:rPr lang="fr-M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fr-M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M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M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Matériels et méthodes</a:t>
            </a:r>
          </a:p>
          <a:p>
            <a:endParaRPr lang="fr-M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M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M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</a:p>
          <a:p>
            <a:endParaRPr lang="fr-M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M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M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Commentaires</a:t>
            </a:r>
          </a:p>
          <a:p>
            <a:endParaRPr lang="fr-M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M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M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fr-M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7E2B-BF54-4183-8761-E470C9D91C8E}"/>
              </a:ext>
            </a:extLst>
          </p:cNvPr>
          <p:cNvSpPr/>
          <p:nvPr/>
        </p:nvSpPr>
        <p:spPr>
          <a:xfrm>
            <a:off x="11741280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2</a:t>
            </a:r>
            <a:endParaRPr lang="fr-ML" dirty="0"/>
          </a:p>
        </p:txBody>
      </p:sp>
    </p:spTree>
    <p:extLst>
      <p:ext uri="{BB962C8B-B14F-4D97-AF65-F5344CB8AC3E}">
        <p14:creationId xmlns:p14="http://schemas.microsoft.com/office/powerpoint/2010/main" val="244731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838080" y="365040"/>
            <a:ext cx="10514880" cy="72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INTRODUCTION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838080" y="1258920"/>
            <a:ext cx="10514880" cy="53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Traitement par excellence des troubles conductifs cardiaques graves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4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En Europe: 1958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	       Taux moyen : 552/million d’habitant/an en 2013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STIMAFRIQUE, en 2016: 2,7/ million d’habitants/an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Au Mali: 1</a:t>
            </a:r>
            <a:r>
              <a:rPr lang="fr-FR" sz="2400" b="0" strike="noStrike" spc="-1" baseline="30000" dirty="0">
                <a:solidFill>
                  <a:srgbClr val="000000"/>
                </a:solidFill>
                <a:latin typeface="Times New Roman"/>
                <a:ea typeface="Calibri"/>
              </a:rPr>
              <a:t>ère</a:t>
            </a: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étude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        But: faire le bilan de cette activité au Mali.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B65B8F7-9BD4-49D5-A7A3-9F7E3AC76A36}"/>
              </a:ext>
            </a:extLst>
          </p:cNvPr>
          <p:cNvSpPr/>
          <p:nvPr/>
        </p:nvSpPr>
        <p:spPr>
          <a:xfrm>
            <a:off x="11677650" y="6324600"/>
            <a:ext cx="51435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L" b="1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838080" y="206280"/>
            <a:ext cx="1051488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MATÉRIELS ET METHODES 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50720" y="966960"/>
            <a:ext cx="11290560" cy="57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Type d’étude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transversale et descriptive, janvier 2016 – décembre 2020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1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Cadre d’étude: 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service de cardiologie CHU « Pr BSS» de Kati (Mali)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1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1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Critères d’inclusion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Tous patients primo implantés d’un PM définitif, </a:t>
            </a:r>
            <a:r>
              <a:rPr lang="fr-FR" sz="2100" b="0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60 patients 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au total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1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Critères de non inclusion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patients non implantés dans le service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1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Variables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sociodémographiques, FDR, données cliniques, indications, aspects techniques et évolutifs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1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Analyse statistique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1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logiciel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SPSS (IBM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Inc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version 18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</a:t>
            </a:r>
            <a:r>
              <a:rPr lang="fr-FR" sz="21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variables</a:t>
            </a: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qualitatives  en effectifs et en proportions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qualitatives en moyennes ± écart type</a:t>
            </a:r>
            <a:endParaRPr lang="de-DE" sz="2100" b="0" strike="noStrike" spc="-1" dirty="0"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C2F88B-93EE-470F-8023-9C1389CF720C}"/>
              </a:ext>
            </a:extLst>
          </p:cNvPr>
          <p:cNvSpPr/>
          <p:nvPr/>
        </p:nvSpPr>
        <p:spPr>
          <a:xfrm>
            <a:off x="11741280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4</a:t>
            </a:r>
            <a:endParaRPr lang="fr-M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39880" y="264600"/>
            <a:ext cx="1087812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RESULTATS 1/7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166" name="Table 2"/>
          <p:cNvGraphicFramePr/>
          <p:nvPr>
            <p:extLst>
              <p:ext uri="{D42A27DB-BD31-4B8C-83A1-F6EECF244321}">
                <p14:modId xmlns:p14="http://schemas.microsoft.com/office/powerpoint/2010/main" val="299974288"/>
              </p:ext>
            </p:extLst>
          </p:nvPr>
        </p:nvGraphicFramePr>
        <p:xfrm>
          <a:off x="836640" y="1707120"/>
          <a:ext cx="10881720" cy="4885920"/>
        </p:xfrm>
        <a:graphic>
          <a:graphicData uri="http://schemas.openxmlformats.org/drawingml/2006/table">
            <a:tbl>
              <a:tblPr/>
              <a:tblGrid>
                <a:gridCol w="525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Caractéristiques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N (%)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56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Tranche d‘âge (ans)</a:t>
                      </a:r>
                      <a:endParaRPr lang="de-DE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34 - 59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05 (8,3)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60 - 69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 (30)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70 - 79</a:t>
                      </a:r>
                      <a:endParaRPr lang="de-DE" sz="2000" b="1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28 (46,7)</a:t>
                      </a:r>
                      <a:endParaRPr lang="de-DE" sz="2000" b="1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&gt;= 80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09 (15)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Sexe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Masculin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 (43,3)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1" strike="noStrike" spc="-1" dirty="0" err="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Féminin</a:t>
                      </a:r>
                      <a:endParaRPr lang="de-DE" sz="2000" b="1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34 (56,7)</a:t>
                      </a:r>
                      <a:endParaRPr lang="de-DE" sz="2000" b="1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7" name="CustomShape 3"/>
          <p:cNvSpPr/>
          <p:nvPr/>
        </p:nvSpPr>
        <p:spPr>
          <a:xfrm>
            <a:off x="836640" y="1059840"/>
            <a:ext cx="108813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ML" sz="2400" b="1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Tableau I:</a:t>
            </a:r>
            <a:r>
              <a:rPr lang="fr-ML" sz="2400" b="0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 caractéristiques sociodémographiques 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6C89DF-2748-42E9-9D4F-75451D0BB462}"/>
              </a:ext>
            </a:extLst>
          </p:cNvPr>
          <p:cNvSpPr/>
          <p:nvPr/>
        </p:nvSpPr>
        <p:spPr>
          <a:xfrm>
            <a:off x="11741280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5</a:t>
            </a:r>
            <a:endParaRPr lang="fr-M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839880" y="317880"/>
            <a:ext cx="10541520" cy="5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RESULTATS 2/7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169" name="Table 2"/>
          <p:cNvGraphicFramePr/>
          <p:nvPr>
            <p:extLst>
              <p:ext uri="{D42A27DB-BD31-4B8C-83A1-F6EECF244321}">
                <p14:modId xmlns:p14="http://schemas.microsoft.com/office/powerpoint/2010/main" val="1799082396"/>
              </p:ext>
            </p:extLst>
          </p:nvPr>
        </p:nvGraphicFramePr>
        <p:xfrm>
          <a:off x="839880" y="1510200"/>
          <a:ext cx="10541520" cy="5029560"/>
        </p:xfrm>
        <a:graphic>
          <a:graphicData uri="http://schemas.openxmlformats.org/drawingml/2006/table">
            <a:tbl>
              <a:tblPr/>
              <a:tblGrid>
                <a:gridCol w="47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ML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Facteurs de risque et comorbidités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ML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N (%)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Facteurs de risque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Age ≥ 60 ans</a:t>
                      </a:r>
                      <a:endParaRPr lang="de-DE" sz="2000" b="1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55 (91,7)</a:t>
                      </a:r>
                      <a:endParaRPr lang="de-DE" sz="2000" b="1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HTA</a:t>
                      </a:r>
                      <a:endParaRPr lang="de-DE" sz="2000" b="1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51 (85,0)</a:t>
                      </a:r>
                      <a:endParaRPr lang="de-DE" sz="2000" b="1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Diabète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 (23,3)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Obésité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08 (13,3)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Tabac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04 (6,0)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Dyslipidémie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640" indent="-448920" algn="ctr">
                        <a:lnSpc>
                          <a:spcPts val="1599"/>
                        </a:lnSpc>
                        <a:tabLst>
                          <a:tab pos="0" algn="l"/>
                        </a:tabLst>
                      </a:pPr>
                      <a:r>
                        <a:rPr lang="de-DE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04 (07,5)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CustomShape 3"/>
          <p:cNvSpPr/>
          <p:nvPr/>
        </p:nvSpPr>
        <p:spPr>
          <a:xfrm>
            <a:off x="825120" y="980640"/>
            <a:ext cx="10541520" cy="5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ML" sz="2400" b="1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Tableau II: </a:t>
            </a:r>
            <a:r>
              <a:rPr lang="fr-ML" sz="2400" b="0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Facteurs de risque cardiovasculaires et comorbidités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3DF18-5B0B-4148-B7EC-34FF92F93EF7}"/>
              </a:ext>
            </a:extLst>
          </p:cNvPr>
          <p:cNvSpPr/>
          <p:nvPr/>
        </p:nvSpPr>
        <p:spPr>
          <a:xfrm>
            <a:off x="11741280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6</a:t>
            </a:r>
            <a:endParaRPr lang="fr-M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839880" y="457200"/>
            <a:ext cx="7508520" cy="7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RESULTATS 3/7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16960" y="6255000"/>
            <a:ext cx="11369520" cy="4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ML" sz="2400" b="1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Diagramme 1:</a:t>
            </a:r>
            <a:r>
              <a:rPr lang="fr-ML" sz="2400" b="0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 répartition des symptômes retrouvés chez 60 patients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>
              <a:latin typeface="Arial"/>
            </a:endParaRPr>
          </a:p>
        </p:txBody>
      </p:sp>
      <p:graphicFrame>
        <p:nvGraphicFramePr>
          <p:cNvPr id="173" name="Espace réservé du contenu 4"/>
          <p:cNvGraphicFramePr/>
          <p:nvPr>
            <p:extLst>
              <p:ext uri="{D42A27DB-BD31-4B8C-83A1-F6EECF244321}">
                <p14:modId xmlns:p14="http://schemas.microsoft.com/office/powerpoint/2010/main" val="2440203222"/>
              </p:ext>
            </p:extLst>
          </p:nvPr>
        </p:nvGraphicFramePr>
        <p:xfrm>
          <a:off x="1219920" y="1316880"/>
          <a:ext cx="10521360" cy="478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263F95-15C0-48BD-9038-AF723EABB1AC}"/>
              </a:ext>
            </a:extLst>
          </p:cNvPr>
          <p:cNvSpPr/>
          <p:nvPr/>
        </p:nvSpPr>
        <p:spPr>
          <a:xfrm>
            <a:off x="11741280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7</a:t>
            </a:r>
            <a:endParaRPr lang="fr-M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39880" y="457200"/>
            <a:ext cx="899748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RESULTATS 4/7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839880" y="6095880"/>
            <a:ext cx="10622520" cy="63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ML" sz="2400" b="1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Diagramme 2: </a:t>
            </a:r>
            <a:r>
              <a:rPr lang="fr-ML" sz="2400" b="0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répartition de la fréquence cardiaque à l‘admission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>
              <a:latin typeface="Arial"/>
            </a:endParaRPr>
          </a:p>
        </p:txBody>
      </p:sp>
      <p:graphicFrame>
        <p:nvGraphicFramePr>
          <p:cNvPr id="176" name="Espace réservé du contenu 4"/>
          <p:cNvGraphicFramePr/>
          <p:nvPr>
            <p:extLst>
              <p:ext uri="{D42A27DB-BD31-4B8C-83A1-F6EECF244321}">
                <p14:modId xmlns:p14="http://schemas.microsoft.com/office/powerpoint/2010/main" val="2373800137"/>
              </p:ext>
            </p:extLst>
          </p:nvPr>
        </p:nvGraphicFramePr>
        <p:xfrm>
          <a:off x="1378080" y="1378080"/>
          <a:ext cx="8997480" cy="45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E41AE1B-83FB-4A26-8B79-7FA982544351}"/>
              </a:ext>
            </a:extLst>
          </p:cNvPr>
          <p:cNvSpPr/>
          <p:nvPr/>
        </p:nvSpPr>
        <p:spPr>
          <a:xfrm>
            <a:off x="11741280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8</a:t>
            </a:r>
            <a:endParaRPr lang="fr-M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39880" y="457200"/>
            <a:ext cx="10397160" cy="6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accent1"/>
                </a:solidFill>
                <a:latin typeface="Times New Roman"/>
                <a:ea typeface="DejaVu Sans"/>
              </a:rPr>
              <a:t>RESULTATS 5/7</a:t>
            </a:r>
            <a:endParaRPr lang="de-DE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045440" y="6003360"/>
            <a:ext cx="8681040" cy="6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ML" sz="2400" b="1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Diagramme 3: </a:t>
            </a:r>
            <a:r>
              <a:rPr lang="fr-ML" sz="2400" b="0" strike="noStrike" spc="-1">
                <a:solidFill>
                  <a:srgbClr val="000000"/>
                </a:solidFill>
                <a:latin typeface="Times New Roman"/>
                <a:ea typeface="Noto Sans SC Regular"/>
              </a:rPr>
              <a:t>indications de la primo-implantation 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>
              <a:latin typeface="Arial"/>
            </a:endParaRPr>
          </a:p>
        </p:txBody>
      </p:sp>
      <p:graphicFrame>
        <p:nvGraphicFramePr>
          <p:cNvPr id="179" name="Espace réservé du contenu 4"/>
          <p:cNvGraphicFramePr/>
          <p:nvPr>
            <p:extLst>
              <p:ext uri="{D42A27DB-BD31-4B8C-83A1-F6EECF244321}">
                <p14:modId xmlns:p14="http://schemas.microsoft.com/office/powerpoint/2010/main" val="2288338132"/>
              </p:ext>
            </p:extLst>
          </p:nvPr>
        </p:nvGraphicFramePr>
        <p:xfrm>
          <a:off x="2805840" y="1510920"/>
          <a:ext cx="6171480" cy="421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57B1DB-D04D-4752-977C-563D27D2476C}"/>
              </a:ext>
            </a:extLst>
          </p:cNvPr>
          <p:cNvSpPr/>
          <p:nvPr/>
        </p:nvSpPr>
        <p:spPr>
          <a:xfrm>
            <a:off x="11741280" y="6488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L" b="1" dirty="0">
                <a:solidFill>
                  <a:srgbClr val="C00000"/>
                </a:solidFill>
              </a:rPr>
              <a:t>9</a:t>
            </a:r>
            <a:endParaRPr lang="fr-M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778</Words>
  <Application>Microsoft Office PowerPoint</Application>
  <PresentationFormat>Grand écran</PresentationFormat>
  <Paragraphs>286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 la stimulation cardiaque définitive au CHU « Professeur Bocar Sidi SALL » de kati (Mali)</dc:title>
  <dc:subject/>
  <dc:creator>hp</dc:creator>
  <dc:description/>
  <cp:lastModifiedBy>hp</cp:lastModifiedBy>
  <cp:revision>122</cp:revision>
  <dcterms:created xsi:type="dcterms:W3CDTF">2021-05-03T16:44:21Z</dcterms:created>
  <dcterms:modified xsi:type="dcterms:W3CDTF">2021-10-28T08:59:09Z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